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378" r:id="rId2"/>
    <p:sldId id="639" r:id="rId3"/>
    <p:sldId id="643" r:id="rId4"/>
    <p:sldId id="644" r:id="rId5"/>
    <p:sldId id="64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tiff>
</file>

<file path=ppt/media/image10.tiff>
</file>

<file path=ppt/media/image11.jpe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jpeg>
</file>

<file path=ppt/media/image3.tiff>
</file>

<file path=ppt/media/image30.jpeg>
</file>

<file path=ppt/media/image31.jpeg>
</file>

<file path=ppt/media/image32.jpeg>
</file>

<file path=ppt/media/image33.jpeg>
</file>

<file path=ppt/media/image4.tiff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0FDD7-521C-C445-94F0-F1ACA24D21C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10AB13-1A1F-4C4A-B7EF-FF8D92E70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99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skulls bigger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4C179-CD43-9448-9930-D05A3880DE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396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DBF87-0D3E-8742-B6D0-FFC0408E9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5F0E6-7528-4A45-8714-305EFADD47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B9900-69A1-1F42-9797-8DC718218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6F675-E72E-1E4B-A2D0-3BFBA7FB7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EB26B-CDC1-0E49-97ED-5E4320DA4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94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36A6F-9376-3044-8565-458B1C22F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D7583F-D47F-1D4E-91E4-7EA764A64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3990E-45E2-114F-A2A2-10E307E1E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063DE-5768-FF4A-B7CB-6F5C03406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2E2A4-FBDB-E640-BB39-8B58BA3C2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68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B1CFA1-0160-604D-9C65-96074E7037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1A150-5788-354E-89ED-6BEBA6778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F4E78-C00D-6543-8B4F-B8F555569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89914-B914-2F47-AC20-C44A55893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982DE-E5DC-B243-96DE-47F4503D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79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C8248-AF1C-A94E-9709-928095E63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92D2D-7112-8B4E-9848-5E1E90D03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9542E-27DB-2940-9FFA-CCEE6D8D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AD2DB-9B8A-3B43-89CF-4A833553D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1599F-95E1-204B-933B-481B733E4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62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8E228-A103-B74D-AB92-B1A40B8C3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6ADB4-7A4C-174F-930A-993B606C9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9A528-F05E-7F46-9BDF-1ADEAF77C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1C4A2-B7D7-AB4B-8985-16C2C1762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DD630-0D17-FB44-8A60-E2ACB43C8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FCE95-9847-F947-A059-3E4B1DF64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D2491-9F6D-404C-9ABF-54F34FC87B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CFA42-CCF7-434A-B71E-72A3C9061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1294A-50F2-6849-AA09-2E2E8D422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402BB-CB6D-D14F-A01D-298C70302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E85384-6F43-824C-9327-557725D3C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49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3A7EC-26E0-DB45-A10D-AFF6DBA4D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B7ECD1-B65F-BA4A-9F1A-580C16D42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10BD0B-7E47-7549-A96A-B463D31810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5817AD-668A-6B43-8DC4-1BDAE4308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AC15D2-4F8F-5647-ABF6-401E267394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DF72CF-553A-BF44-9102-8F8667F6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E29186-823E-8349-842B-225EF5BCF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55670-043D-0448-A9DB-CC1608F04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47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CA957-F41D-1943-8F7E-2D1F60E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340E2-2801-DD4C-B050-F1C8AA365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A0283F-B3B7-0149-B644-547E320D8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4A8032-E6C5-AF45-BD3A-E14783E33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40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20916B-2CA3-6646-B458-A60F19E25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4B03F-BEFC-E941-A600-AF9094BC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4B3D74-1D81-BD48-A246-42F98B4B7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75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6DAA9-CE7A-2246-864D-C24DCCD0D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1E667-EC82-B645-B4FE-A900577CF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CD9A33-2051-DD42-A489-8ECB662DD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352A3-EE9E-2B4C-A13F-DF1AEA2B8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02DC96-5953-2E4E-8109-B60F3A967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0B1D42-9800-B446-8050-FFFE85D4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76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D60D4-E541-5448-B462-AE2C60172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06DDA6-EBFE-F84A-80AB-A3B1A0D678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963390-3293-BC48-8D5D-0CA34232B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79A6D3-E879-6F43-965D-EED6BBD61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65320-10C7-C94E-8347-4C8A2ABE0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32106-ED41-D54B-A7C2-48EC196B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104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32DA0A-42F8-5344-A595-236B07CCA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C177BD-B8D1-F448-9ADC-2D90E1C8A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6A846-FCBF-C24E-94B2-E11D4EF28F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57458-BBB8-054A-8E30-26343636A63A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80D5B-9E4A-7548-A017-E042558895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77E28-0D1A-1D4E-9483-E4D584B22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342E8-62A5-9D4B-8C40-29FF934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30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jpeg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13" Type="http://schemas.openxmlformats.org/officeDocument/2006/relationships/image" Target="../media/image15.png"/><Relationship Id="rId18" Type="http://schemas.microsoft.com/office/2007/relationships/hdphoto" Target="../media/hdphoto5.wdp"/><Relationship Id="rId26" Type="http://schemas.openxmlformats.org/officeDocument/2006/relationships/image" Target="../media/image24.png"/><Relationship Id="rId3" Type="http://schemas.openxmlformats.org/officeDocument/2006/relationships/image" Target="../media/image7.tiff"/><Relationship Id="rId21" Type="http://schemas.openxmlformats.org/officeDocument/2006/relationships/image" Target="../media/image19.png"/><Relationship Id="rId7" Type="http://schemas.openxmlformats.org/officeDocument/2006/relationships/image" Target="../media/image11.jpeg"/><Relationship Id="rId12" Type="http://schemas.microsoft.com/office/2007/relationships/hdphoto" Target="../media/hdphoto2.wdp"/><Relationship Id="rId17" Type="http://schemas.openxmlformats.org/officeDocument/2006/relationships/image" Target="../media/image17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microsoft.com/office/2007/relationships/hdphoto" Target="../media/hdphoto4.wdp"/><Relationship Id="rId20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11" Type="http://schemas.openxmlformats.org/officeDocument/2006/relationships/image" Target="../media/image14.png"/><Relationship Id="rId24" Type="http://schemas.openxmlformats.org/officeDocument/2006/relationships/image" Target="../media/image22.png"/><Relationship Id="rId5" Type="http://schemas.openxmlformats.org/officeDocument/2006/relationships/image" Target="../media/image9.tiff"/><Relationship Id="rId15" Type="http://schemas.openxmlformats.org/officeDocument/2006/relationships/image" Target="../media/image16.png"/><Relationship Id="rId23" Type="http://schemas.openxmlformats.org/officeDocument/2006/relationships/image" Target="../media/image21.png"/><Relationship Id="rId10" Type="http://schemas.microsoft.com/office/2007/relationships/hdphoto" Target="../media/hdphoto1.wdp"/><Relationship Id="rId19" Type="http://schemas.openxmlformats.org/officeDocument/2006/relationships/image" Target="../media/image18.png"/><Relationship Id="rId4" Type="http://schemas.openxmlformats.org/officeDocument/2006/relationships/image" Target="../media/image8.tiff"/><Relationship Id="rId9" Type="http://schemas.openxmlformats.org/officeDocument/2006/relationships/image" Target="../media/image13.png"/><Relationship Id="rId14" Type="http://schemas.microsoft.com/office/2007/relationships/hdphoto" Target="../media/hdphoto3.wdp"/><Relationship Id="rId22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6.jpeg"/><Relationship Id="rId7" Type="http://schemas.openxmlformats.org/officeDocument/2006/relationships/image" Target="../media/image30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10" Type="http://schemas.openxmlformats.org/officeDocument/2006/relationships/image" Target="../media/image33.jpeg"/><Relationship Id="rId4" Type="http://schemas.openxmlformats.org/officeDocument/2006/relationships/image" Target="../media/image27.png"/><Relationship Id="rId9" Type="http://schemas.openxmlformats.org/officeDocument/2006/relationships/image" Target="../media/image3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049D52-CD04-B64A-97C4-13EE5917143A}"/>
              </a:ext>
            </a:extLst>
          </p:cNvPr>
          <p:cNvSpPr/>
          <p:nvPr/>
        </p:nvSpPr>
        <p:spPr>
          <a:xfrm>
            <a:off x="684513" y="3338973"/>
            <a:ext cx="1082297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200" dirty="0"/>
              <a:t>What processes drive phenotypic diversity across </a:t>
            </a:r>
            <a:r>
              <a:rPr lang="en-US" sz="4200" dirty="0" err="1"/>
              <a:t>marcoevolutionary</a:t>
            </a:r>
            <a:r>
              <a:rPr lang="en-US" sz="4200" dirty="0"/>
              <a:t> scales and between individuals?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FD65B5F-4029-9849-9658-8539D26D937A}"/>
              </a:ext>
            </a:extLst>
          </p:cNvPr>
          <p:cNvSpPr txBox="1">
            <a:spLocks/>
          </p:cNvSpPr>
          <p:nvPr/>
        </p:nvSpPr>
        <p:spPr>
          <a:xfrm>
            <a:off x="2283836" y="1794571"/>
            <a:ext cx="4436625" cy="939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cap="small" dirty="0"/>
              <a:t>Chris J Law</a:t>
            </a:r>
          </a:p>
          <a:p>
            <a:pPr>
              <a:spcBef>
                <a:spcPts val="0"/>
              </a:spcBef>
            </a:pPr>
            <a:r>
              <a:rPr lang="en-US" sz="3200" cap="small" dirty="0">
                <a:solidFill>
                  <a:schemeClr val="bg2">
                    <a:lumMod val="50000"/>
                  </a:schemeClr>
                </a:solidFill>
              </a:rPr>
              <a:t>NSF Postdoctoral Fellow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8D66B9-3CFF-9141-AE8B-E95581AAD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0461" y="1492139"/>
            <a:ext cx="2451432" cy="154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113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42E211F-5AA9-E442-A19D-233721126A3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 b="-4"/>
          <a:stretch/>
        </p:blipFill>
        <p:spPr>
          <a:xfrm>
            <a:off x="20" y="10"/>
            <a:ext cx="4003019" cy="33888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9AEE83-0C63-154E-9745-7A9AF11E5D7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4479" y="10"/>
            <a:ext cx="4014047" cy="3383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6D1A5E-6F69-3C46-A928-8D62629ABEC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"/>
          <a:stretch/>
        </p:blipFill>
        <p:spPr>
          <a:xfrm>
            <a:off x="8188960" y="10"/>
            <a:ext cx="4003039" cy="3383270"/>
          </a:xfrm>
          <a:prstGeom prst="rect">
            <a:avLst/>
          </a:prstGeom>
        </p:spPr>
      </p:pic>
      <p:pic>
        <p:nvPicPr>
          <p:cNvPr id="32" name="Picture 31" descr="seaotter_MossLanding_17-0304_IMG_0564_FB.jpg">
            <a:extLst>
              <a:ext uri="{FF2B5EF4-FFF2-40B4-BE49-F238E27FC236}">
                <a16:creationId xmlns:a16="http://schemas.microsoft.com/office/drawing/2014/main" id="{839E6793-C1FD-BF41-B96A-A1EE1D44966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" b="-2"/>
          <a:stretch/>
        </p:blipFill>
        <p:spPr>
          <a:xfrm>
            <a:off x="4094479" y="3469102"/>
            <a:ext cx="4014047" cy="33832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4C7C72-8131-0647-B147-83C5038355E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99966" y="3469102"/>
            <a:ext cx="3992034" cy="33888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754619-C2DA-5042-BC70-8BED967BF03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469102"/>
            <a:ext cx="4003020" cy="338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90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EAB038CC-DA99-5341-9B3F-4D2A58CE49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469102"/>
            <a:ext cx="4003020" cy="3388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2E211F-5AA9-E442-A19D-233721126A3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 b="-4"/>
          <a:stretch/>
        </p:blipFill>
        <p:spPr>
          <a:xfrm>
            <a:off x="20" y="10"/>
            <a:ext cx="4003019" cy="33888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9AEE83-0C63-154E-9745-7A9AF11E5D7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4479" y="10"/>
            <a:ext cx="4014047" cy="3383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6D1A5E-6F69-3C46-A928-8D62629ABEC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"/>
          <a:stretch/>
        </p:blipFill>
        <p:spPr>
          <a:xfrm>
            <a:off x="8188960" y="10"/>
            <a:ext cx="4003039" cy="3383270"/>
          </a:xfrm>
          <a:prstGeom prst="rect">
            <a:avLst/>
          </a:prstGeom>
        </p:spPr>
      </p:pic>
      <p:pic>
        <p:nvPicPr>
          <p:cNvPr id="32" name="Picture 31" descr="seaotter_MossLanding_17-0304_IMG_0564_FB.jpg">
            <a:extLst>
              <a:ext uri="{FF2B5EF4-FFF2-40B4-BE49-F238E27FC236}">
                <a16:creationId xmlns:a16="http://schemas.microsoft.com/office/drawing/2014/main" id="{839E6793-C1FD-BF41-B96A-A1EE1D44966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" b="-2"/>
          <a:stretch/>
        </p:blipFill>
        <p:spPr>
          <a:xfrm>
            <a:off x="4094479" y="3469102"/>
            <a:ext cx="4014047" cy="33832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4C7C72-8131-0647-B147-83C5038355E7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99966" y="3469102"/>
            <a:ext cx="3992034" cy="33888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5194C30-5902-7246-B142-26A59E250B6F}"/>
              </a:ext>
            </a:extLst>
          </p:cNvPr>
          <p:cNvSpPr/>
          <p:nvPr/>
        </p:nvSpPr>
        <p:spPr>
          <a:xfrm>
            <a:off x="-17403" y="-2809"/>
            <a:ext cx="12226806" cy="685800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 descr="Ailurus_CAS_14855_MG_6182.JPG">
            <a:extLst>
              <a:ext uri="{FF2B5EF4-FFF2-40B4-BE49-F238E27FC236}">
                <a16:creationId xmlns:a16="http://schemas.microsoft.com/office/drawing/2014/main" id="{FEB82DBF-11F1-8B4B-BB7F-7C71CB0E6602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13" b="99360" l="1348" r="9932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1779" y="1932790"/>
            <a:ext cx="1922238" cy="1390042"/>
          </a:xfrm>
          <a:prstGeom prst="rect">
            <a:avLst/>
          </a:prstGeom>
        </p:spPr>
      </p:pic>
      <p:pic>
        <p:nvPicPr>
          <p:cNvPr id="11" name="Picture 10" descr="Martes_CAS_23782_IMG_6887.JPG">
            <a:extLst>
              <a:ext uri="{FF2B5EF4-FFF2-40B4-BE49-F238E27FC236}">
                <a16:creationId xmlns:a16="http://schemas.microsoft.com/office/drawing/2014/main" id="{820CFF2F-A8E9-FD47-9952-30432CF5A0F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2811" b="96988" l="1540" r="9826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3424" y="4569695"/>
            <a:ext cx="1704855" cy="934874"/>
          </a:xfrm>
          <a:prstGeom prst="rect">
            <a:avLst/>
          </a:prstGeom>
        </p:spPr>
      </p:pic>
      <p:pic>
        <p:nvPicPr>
          <p:cNvPr id="12" name="Picture 11" descr="Mustela_nivalis_CAS_22159_IMG_7516.JPG">
            <a:extLst>
              <a:ext uri="{FF2B5EF4-FFF2-40B4-BE49-F238E27FC236}">
                <a16:creationId xmlns:a16="http://schemas.microsoft.com/office/drawing/2014/main" id="{D1562B8E-3084-5542-AF3F-9DC5751DE1F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7519" b="91729" l="2381" r="9424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89823" y="2758829"/>
            <a:ext cx="937229" cy="565911"/>
          </a:xfrm>
          <a:prstGeom prst="rect">
            <a:avLst/>
          </a:prstGeom>
        </p:spPr>
      </p:pic>
      <p:pic>
        <p:nvPicPr>
          <p:cNvPr id="15" name="Picture 14" descr="IMG_9296.JPG">
            <a:extLst>
              <a:ext uri="{FF2B5EF4-FFF2-40B4-BE49-F238E27FC236}">
                <a16:creationId xmlns:a16="http://schemas.microsoft.com/office/drawing/2014/main" id="{E7FFDA44-76EE-9C41-9D3D-516FF375B8E0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397" b="95617" l="979" r="9804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338778">
            <a:off x="4618313" y="3396061"/>
            <a:ext cx="3486932" cy="2315930"/>
          </a:xfrm>
          <a:prstGeom prst="rect">
            <a:avLst/>
          </a:prstGeom>
        </p:spPr>
      </p:pic>
      <p:pic>
        <p:nvPicPr>
          <p:cNvPr id="17" name="Picture 16" descr="Plotor_F_CAS778_IMG_9339.JPG">
            <a:extLst>
              <a:ext uri="{FF2B5EF4-FFF2-40B4-BE49-F238E27FC236}">
                <a16:creationId xmlns:a16="http://schemas.microsoft.com/office/drawing/2014/main" id="{270D7EC1-24B1-174D-B39A-DB557E82D3D7}"/>
              </a:ext>
            </a:extLst>
          </p:cNvPr>
          <p:cNvPicPr>
            <a:picLocks noChangeAspect="1"/>
          </p:cNvPicPr>
          <p:nvPr/>
        </p:nvPicPr>
        <p:blipFill>
          <a:blip r:embed="rId17" cstate="screen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608" b="99132" l="1960" r="9981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8779" y="1965647"/>
            <a:ext cx="2522199" cy="1324327"/>
          </a:xfrm>
          <a:prstGeom prst="rect">
            <a:avLst/>
          </a:prstGeom>
        </p:spPr>
      </p:pic>
      <p:pic>
        <p:nvPicPr>
          <p:cNvPr id="18" name="Picture 17" descr="Mcapensis_M_LACM30135_IMG_0549.JPG">
            <a:extLst>
              <a:ext uri="{FF2B5EF4-FFF2-40B4-BE49-F238E27FC236}">
                <a16:creationId xmlns:a16="http://schemas.microsoft.com/office/drawing/2014/main" id="{775BADDD-C80A-2D45-9596-59C9EC0F05D4}"/>
              </a:ext>
            </a:extLst>
          </p:cNvPr>
          <p:cNvPicPr>
            <a:picLocks noChangeAspect="1"/>
          </p:cNvPicPr>
          <p:nvPr/>
        </p:nvPicPr>
        <p:blipFill>
          <a:blip r:embed="rId19" cstate="screen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494" b="97160" l="593" r="9805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14805" y="4101629"/>
            <a:ext cx="2629212" cy="1402940"/>
          </a:xfrm>
          <a:prstGeom prst="rect">
            <a:avLst/>
          </a:prstGeom>
        </p:spPr>
      </p:pic>
      <p:pic>
        <p:nvPicPr>
          <p:cNvPr id="3" name="Picture 2" descr="A close up of an animal&#10;&#10;Description automatically generated">
            <a:extLst>
              <a:ext uri="{FF2B5EF4-FFF2-40B4-BE49-F238E27FC236}">
                <a16:creationId xmlns:a16="http://schemas.microsoft.com/office/drawing/2014/main" id="{5CEEF5AF-C079-5441-A763-F4D04D187B79}"/>
              </a:ext>
            </a:extLst>
          </p:cNvPr>
          <p:cNvPicPr>
            <a:picLocks noChangeAspect="1"/>
          </p:cNvPicPr>
          <p:nvPr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4745" y="154880"/>
            <a:ext cx="1389272" cy="710399"/>
          </a:xfrm>
          <a:prstGeom prst="rect">
            <a:avLst/>
          </a:prstGeom>
        </p:spPr>
      </p:pic>
      <p:pic>
        <p:nvPicPr>
          <p:cNvPr id="14" name="Picture 13" descr="A picture containing animal, bird, dark, open&#10;&#10;Description automatically generated">
            <a:extLst>
              <a:ext uri="{FF2B5EF4-FFF2-40B4-BE49-F238E27FC236}">
                <a16:creationId xmlns:a16="http://schemas.microsoft.com/office/drawing/2014/main" id="{5992A0A3-F96C-D545-A272-B4BD827AA005}"/>
              </a:ext>
            </a:extLst>
          </p:cNvPr>
          <p:cNvPicPr>
            <a:picLocks noChangeAspect="1"/>
          </p:cNvPicPr>
          <p:nvPr/>
        </p:nvPicPr>
        <p:blipFill>
          <a:blip r:embed="rId2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40424" y="5504569"/>
            <a:ext cx="2913822" cy="1468347"/>
          </a:xfrm>
          <a:prstGeom prst="rect">
            <a:avLst/>
          </a:prstGeom>
        </p:spPr>
      </p:pic>
      <p:pic>
        <p:nvPicPr>
          <p:cNvPr id="19" name="Picture 18" descr="A picture containing outdoor, animal, reptile, dark&#10;&#10;Description automatically generated">
            <a:extLst>
              <a:ext uri="{FF2B5EF4-FFF2-40B4-BE49-F238E27FC236}">
                <a16:creationId xmlns:a16="http://schemas.microsoft.com/office/drawing/2014/main" id="{1CCC3BC5-71B5-4D47-ACC8-3A43062FF743}"/>
              </a:ext>
            </a:extLst>
          </p:cNvPr>
          <p:cNvPicPr>
            <a:picLocks noChangeAspect="1"/>
          </p:cNvPicPr>
          <p:nvPr/>
        </p:nvPicPr>
        <p:blipFill>
          <a:blip r:embed="rId2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84828" y="5700970"/>
            <a:ext cx="1729105" cy="1102815"/>
          </a:xfrm>
          <a:prstGeom prst="rect">
            <a:avLst/>
          </a:prstGeom>
        </p:spPr>
      </p:pic>
      <p:pic>
        <p:nvPicPr>
          <p:cNvPr id="21" name="Picture 20" descr="A picture containing animal, mammal, black, dark&#10;&#10;Description automatically generated">
            <a:extLst>
              <a:ext uri="{FF2B5EF4-FFF2-40B4-BE49-F238E27FC236}">
                <a16:creationId xmlns:a16="http://schemas.microsoft.com/office/drawing/2014/main" id="{D54EA88B-6097-9D43-ACA3-9B43977CB7BE}"/>
              </a:ext>
            </a:extLst>
          </p:cNvPr>
          <p:cNvPicPr>
            <a:picLocks noChangeAspect="1"/>
          </p:cNvPicPr>
          <p:nvPr/>
        </p:nvPicPr>
        <p:blipFill>
          <a:blip r:embed="rId2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1076" y="292808"/>
            <a:ext cx="715322" cy="434541"/>
          </a:xfrm>
          <a:prstGeom prst="rect">
            <a:avLst/>
          </a:prstGeom>
        </p:spPr>
      </p:pic>
      <p:pic>
        <p:nvPicPr>
          <p:cNvPr id="25" name="Picture 24" descr="A cat with its mouth open&#10;&#10;Description automatically generated">
            <a:extLst>
              <a:ext uri="{FF2B5EF4-FFF2-40B4-BE49-F238E27FC236}">
                <a16:creationId xmlns:a16="http://schemas.microsoft.com/office/drawing/2014/main" id="{3AC206AF-670F-1347-978B-48ACF912915D}"/>
              </a:ext>
            </a:extLst>
          </p:cNvPr>
          <p:cNvPicPr>
            <a:picLocks noChangeAspect="1"/>
          </p:cNvPicPr>
          <p:nvPr/>
        </p:nvPicPr>
        <p:blipFill>
          <a:blip r:embed="rId2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34825" y="107647"/>
            <a:ext cx="1106153" cy="804866"/>
          </a:xfrm>
          <a:prstGeom prst="rect">
            <a:avLst/>
          </a:prstGeom>
        </p:spPr>
      </p:pic>
      <p:pic>
        <p:nvPicPr>
          <p:cNvPr id="28" name="Picture 27" descr="A close up of an animal&#10;&#10;Description automatically generated">
            <a:extLst>
              <a:ext uri="{FF2B5EF4-FFF2-40B4-BE49-F238E27FC236}">
                <a16:creationId xmlns:a16="http://schemas.microsoft.com/office/drawing/2014/main" id="{C6DD2EF3-C26C-7948-BDE4-994FE7D282A6}"/>
              </a:ext>
            </a:extLst>
          </p:cNvPr>
          <p:cNvPicPr>
            <a:picLocks noChangeAspect="1"/>
          </p:cNvPicPr>
          <p:nvPr/>
        </p:nvPicPr>
        <p:blipFill>
          <a:blip r:embed="rId2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6377" y="5788602"/>
            <a:ext cx="1069398" cy="106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8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inosaur&#10;&#10;Description automatically generated">
            <a:extLst>
              <a:ext uri="{FF2B5EF4-FFF2-40B4-BE49-F238E27FC236}">
                <a16:creationId xmlns:a16="http://schemas.microsoft.com/office/drawing/2014/main" id="{0214B523-4A66-644C-875F-7F0820794B4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9377" y="1722804"/>
            <a:ext cx="5057355" cy="4607737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C8009BC2-38CF-9B48-82C0-D366FB4A9643}"/>
              </a:ext>
            </a:extLst>
          </p:cNvPr>
          <p:cNvGrpSpPr>
            <a:grpSpLocks noChangeAspect="1"/>
          </p:cNvGrpSpPr>
          <p:nvPr/>
        </p:nvGrpSpPr>
        <p:grpSpPr>
          <a:xfrm>
            <a:off x="6146223" y="2203050"/>
            <a:ext cx="5486400" cy="3309149"/>
            <a:chOff x="7196698" y="2250263"/>
            <a:chExt cx="3908570" cy="2357473"/>
          </a:xfrm>
        </p:grpSpPr>
        <p:pic>
          <p:nvPicPr>
            <p:cNvPr id="6" name="Picture 5" descr="BodySkeletonFinal">
              <a:extLst>
                <a:ext uri="{FF2B5EF4-FFF2-40B4-BE49-F238E27FC236}">
                  <a16:creationId xmlns:a16="http://schemas.microsoft.com/office/drawing/2014/main" id="{0EA2F6AF-662C-D44F-82A1-22181C8FA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40216" y="3465862"/>
              <a:ext cx="3463618" cy="1141874"/>
            </a:xfrm>
            <a:prstGeom prst="rect">
              <a:avLst/>
            </a:prstGeom>
          </p:spPr>
        </p:pic>
        <p:pic>
          <p:nvPicPr>
            <p:cNvPr id="7" name="Picture 6" descr="rib_edit.psd">
              <a:extLst>
                <a:ext uri="{FF2B5EF4-FFF2-40B4-BE49-F238E27FC236}">
                  <a16:creationId xmlns:a16="http://schemas.microsoft.com/office/drawing/2014/main" id="{0825C8C7-A276-E84D-A08B-B131BB36F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0813588">
              <a:off x="10494702" y="3532707"/>
              <a:ext cx="546788" cy="634274"/>
            </a:xfrm>
            <a:prstGeom prst="rect">
              <a:avLst/>
            </a:prstGeom>
          </p:spPr>
        </p:pic>
        <p:pic>
          <p:nvPicPr>
            <p:cNvPr id="8" name="Picture 7" descr="rib_edit.psd">
              <a:extLst>
                <a:ext uri="{FF2B5EF4-FFF2-40B4-BE49-F238E27FC236}">
                  <a16:creationId xmlns:a16="http://schemas.microsoft.com/office/drawing/2014/main" id="{2E4095BD-EEC4-AB4F-9B37-86BBD108E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93758" y="3820586"/>
              <a:ext cx="263482" cy="305639"/>
            </a:xfrm>
            <a:prstGeom prst="rect">
              <a:avLst/>
            </a:prstGeom>
          </p:spPr>
        </p:pic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C7415B92-3858-1F4E-A8B6-6AA04B1B9D41}"/>
                </a:ext>
              </a:extLst>
            </p:cNvPr>
            <p:cNvSpPr/>
            <p:nvPr/>
          </p:nvSpPr>
          <p:spPr>
            <a:xfrm>
              <a:off x="8927340" y="3820586"/>
              <a:ext cx="1747631" cy="95942"/>
            </a:xfrm>
            <a:prstGeom prst="rightArrow">
              <a:avLst>
                <a:gd name="adj1" fmla="val 50000"/>
                <a:gd name="adj2" fmla="val 188536"/>
              </a:avLst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B5E1700-94DE-5347-AEC9-FAE8704E58E1}"/>
                </a:ext>
              </a:extLst>
            </p:cNvPr>
            <p:cNvSpPr/>
            <p:nvPr/>
          </p:nvSpPr>
          <p:spPr>
            <a:xfrm rot="18939032">
              <a:off x="10791918" y="3431940"/>
              <a:ext cx="189163" cy="684792"/>
            </a:xfrm>
            <a:custGeom>
              <a:avLst/>
              <a:gdLst>
                <a:gd name="connsiteX0" fmla="*/ 0 w 318580"/>
                <a:gd name="connsiteY0" fmla="*/ 0 h 1153298"/>
                <a:gd name="connsiteX1" fmla="*/ 137298 w 318580"/>
                <a:gd name="connsiteY1" fmla="*/ 82379 h 1153298"/>
                <a:gd name="connsiteX2" fmla="*/ 205946 w 318580"/>
                <a:gd name="connsiteY2" fmla="*/ 164757 h 1153298"/>
                <a:gd name="connsiteX3" fmla="*/ 274595 w 318580"/>
                <a:gd name="connsiteY3" fmla="*/ 295189 h 1153298"/>
                <a:gd name="connsiteX4" fmla="*/ 315784 w 318580"/>
                <a:gd name="connsiteY4" fmla="*/ 466811 h 1153298"/>
                <a:gd name="connsiteX5" fmla="*/ 308919 w 318580"/>
                <a:gd name="connsiteY5" fmla="*/ 672757 h 1153298"/>
                <a:gd name="connsiteX6" fmla="*/ 260865 w 318580"/>
                <a:gd name="connsiteY6" fmla="*/ 851243 h 1153298"/>
                <a:gd name="connsiteX7" fmla="*/ 199081 w 318580"/>
                <a:gd name="connsiteY7" fmla="*/ 988541 h 1153298"/>
                <a:gd name="connsiteX8" fmla="*/ 61784 w 318580"/>
                <a:gd name="connsiteY8" fmla="*/ 1153298 h 1153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8580" h="1153298">
                  <a:moveTo>
                    <a:pt x="0" y="0"/>
                  </a:moveTo>
                  <a:cubicBezTo>
                    <a:pt x="51487" y="27460"/>
                    <a:pt x="102974" y="54920"/>
                    <a:pt x="137298" y="82379"/>
                  </a:cubicBezTo>
                  <a:cubicBezTo>
                    <a:pt x="171622" y="109839"/>
                    <a:pt x="183063" y="129289"/>
                    <a:pt x="205946" y="164757"/>
                  </a:cubicBezTo>
                  <a:cubicBezTo>
                    <a:pt x="228829" y="200225"/>
                    <a:pt x="256289" y="244847"/>
                    <a:pt x="274595" y="295189"/>
                  </a:cubicBezTo>
                  <a:cubicBezTo>
                    <a:pt x="292901" y="345531"/>
                    <a:pt x="310063" y="403883"/>
                    <a:pt x="315784" y="466811"/>
                  </a:cubicBezTo>
                  <a:cubicBezTo>
                    <a:pt x="321505" y="529739"/>
                    <a:pt x="318072" y="608685"/>
                    <a:pt x="308919" y="672757"/>
                  </a:cubicBezTo>
                  <a:cubicBezTo>
                    <a:pt x="299766" y="736829"/>
                    <a:pt x="279171" y="798612"/>
                    <a:pt x="260865" y="851243"/>
                  </a:cubicBezTo>
                  <a:cubicBezTo>
                    <a:pt x="242559" y="903874"/>
                    <a:pt x="232261" y="938199"/>
                    <a:pt x="199081" y="988541"/>
                  </a:cubicBezTo>
                  <a:cubicBezTo>
                    <a:pt x="165901" y="1038883"/>
                    <a:pt x="124712" y="1122406"/>
                    <a:pt x="61784" y="1153298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585FFDA2-84BE-6742-9963-0BE1BBE7FA2E}"/>
                </a:ext>
              </a:extLst>
            </p:cNvPr>
            <p:cNvSpPr/>
            <p:nvPr/>
          </p:nvSpPr>
          <p:spPr>
            <a:xfrm>
              <a:off x="7951875" y="3607493"/>
              <a:ext cx="1830187" cy="161603"/>
            </a:xfrm>
            <a:custGeom>
              <a:avLst/>
              <a:gdLst>
                <a:gd name="connsiteX0" fmla="*/ 0 w 3082324"/>
                <a:gd name="connsiteY0" fmla="*/ 0 h 272165"/>
                <a:gd name="connsiteX1" fmla="*/ 336378 w 3082324"/>
                <a:gd name="connsiteY1" fmla="*/ 151027 h 272165"/>
                <a:gd name="connsiteX2" fmla="*/ 521729 w 3082324"/>
                <a:gd name="connsiteY2" fmla="*/ 260865 h 272165"/>
                <a:gd name="connsiteX3" fmla="*/ 755135 w 3082324"/>
                <a:gd name="connsiteY3" fmla="*/ 260865 h 272165"/>
                <a:gd name="connsiteX4" fmla="*/ 1187621 w 3082324"/>
                <a:gd name="connsiteY4" fmla="*/ 192216 h 272165"/>
                <a:gd name="connsiteX5" fmla="*/ 1839783 w 3082324"/>
                <a:gd name="connsiteY5" fmla="*/ 130432 h 272165"/>
                <a:gd name="connsiteX6" fmla="*/ 2210486 w 3082324"/>
                <a:gd name="connsiteY6" fmla="*/ 102973 h 272165"/>
                <a:gd name="connsiteX7" fmla="*/ 2656702 w 3082324"/>
                <a:gd name="connsiteY7" fmla="*/ 96108 h 272165"/>
                <a:gd name="connsiteX8" fmla="*/ 2931297 w 3082324"/>
                <a:gd name="connsiteY8" fmla="*/ 157892 h 272165"/>
                <a:gd name="connsiteX9" fmla="*/ 3082324 w 3082324"/>
                <a:gd name="connsiteY9" fmla="*/ 212811 h 272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2324" h="272165">
                  <a:moveTo>
                    <a:pt x="0" y="0"/>
                  </a:moveTo>
                  <a:cubicBezTo>
                    <a:pt x="124711" y="53775"/>
                    <a:pt x="249423" y="107550"/>
                    <a:pt x="336378" y="151027"/>
                  </a:cubicBezTo>
                  <a:cubicBezTo>
                    <a:pt x="423333" y="194505"/>
                    <a:pt x="451936" y="242559"/>
                    <a:pt x="521729" y="260865"/>
                  </a:cubicBezTo>
                  <a:cubicBezTo>
                    <a:pt x="591522" y="279171"/>
                    <a:pt x="644153" y="272307"/>
                    <a:pt x="755135" y="260865"/>
                  </a:cubicBezTo>
                  <a:cubicBezTo>
                    <a:pt x="866117" y="249424"/>
                    <a:pt x="1006846" y="213955"/>
                    <a:pt x="1187621" y="192216"/>
                  </a:cubicBezTo>
                  <a:cubicBezTo>
                    <a:pt x="1368396" y="170477"/>
                    <a:pt x="1669306" y="145306"/>
                    <a:pt x="1839783" y="130432"/>
                  </a:cubicBezTo>
                  <a:cubicBezTo>
                    <a:pt x="2010260" y="115558"/>
                    <a:pt x="2074333" y="108694"/>
                    <a:pt x="2210486" y="102973"/>
                  </a:cubicBezTo>
                  <a:cubicBezTo>
                    <a:pt x="2346639" y="97252"/>
                    <a:pt x="2536567" y="86955"/>
                    <a:pt x="2656702" y="96108"/>
                  </a:cubicBezTo>
                  <a:cubicBezTo>
                    <a:pt x="2776837" y="105261"/>
                    <a:pt x="2860360" y="138442"/>
                    <a:pt x="2931297" y="157892"/>
                  </a:cubicBezTo>
                  <a:cubicBezTo>
                    <a:pt x="3002234" y="177342"/>
                    <a:pt x="3058297" y="203658"/>
                    <a:pt x="3082324" y="212811"/>
                  </a:cubicBezTo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0CCC4825-43D6-684B-821F-5C55CA871462}"/>
                </a:ext>
              </a:extLst>
            </p:cNvPr>
            <p:cNvSpPr/>
            <p:nvPr/>
          </p:nvSpPr>
          <p:spPr>
            <a:xfrm rot="15664991">
              <a:off x="7569277" y="3331455"/>
              <a:ext cx="164106" cy="453143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3E66BA-A779-2F48-82DE-A252E14B12C0}"/>
                </a:ext>
              </a:extLst>
            </p:cNvPr>
            <p:cNvSpPr txBox="1"/>
            <p:nvPr/>
          </p:nvSpPr>
          <p:spPr>
            <a:xfrm>
              <a:off x="7517015" y="3274427"/>
              <a:ext cx="1847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18" name="Picture 17" descr="1cervical_edit.jpg">
              <a:extLst>
                <a:ext uri="{FF2B5EF4-FFF2-40B4-BE49-F238E27FC236}">
                  <a16:creationId xmlns:a16="http://schemas.microsoft.com/office/drawing/2014/main" id="{7B1E8769-162D-1E40-AA65-C24EE0B94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0980120">
              <a:off x="8269497" y="2452749"/>
              <a:ext cx="544322" cy="805299"/>
            </a:xfrm>
            <a:prstGeom prst="rect">
              <a:avLst/>
            </a:prstGeom>
          </p:spPr>
        </p:pic>
        <p:pic>
          <p:nvPicPr>
            <p:cNvPr id="19" name="Picture 18" descr="2thoracic_edit.jpg">
              <a:extLst>
                <a:ext uri="{FF2B5EF4-FFF2-40B4-BE49-F238E27FC236}">
                  <a16:creationId xmlns:a16="http://schemas.microsoft.com/office/drawing/2014/main" id="{24C24DE0-4963-EB40-82E5-11997B5D9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60385" y="2250263"/>
              <a:ext cx="543569" cy="861349"/>
            </a:xfrm>
            <a:prstGeom prst="rect">
              <a:avLst/>
            </a:prstGeom>
          </p:spPr>
        </p:pic>
        <p:pic>
          <p:nvPicPr>
            <p:cNvPr id="20" name="Picture 19" descr="3lumbar_edit.jpg">
              <a:extLst>
                <a:ext uri="{FF2B5EF4-FFF2-40B4-BE49-F238E27FC236}">
                  <a16:creationId xmlns:a16="http://schemas.microsoft.com/office/drawing/2014/main" id="{F732D272-789D-5242-BC3C-960985E672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1448309">
              <a:off x="9595516" y="2552975"/>
              <a:ext cx="582018" cy="539132"/>
            </a:xfrm>
            <a:prstGeom prst="rect">
              <a:avLst/>
            </a:prstGeom>
          </p:spPr>
        </p:pic>
        <p:pic>
          <p:nvPicPr>
            <p:cNvPr id="21" name="Picture 20" descr="4sacral_eidt.jpg">
              <a:extLst>
                <a:ext uri="{FF2B5EF4-FFF2-40B4-BE49-F238E27FC236}">
                  <a16:creationId xmlns:a16="http://schemas.microsoft.com/office/drawing/2014/main" id="{39C9F093-5B47-4543-B51B-ABFF39E86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323466" y="2688480"/>
              <a:ext cx="719805" cy="376811"/>
            </a:xfrm>
            <a:prstGeom prst="rect">
              <a:avLst/>
            </a:prstGeom>
          </p:spPr>
        </p:pic>
        <p:pic>
          <p:nvPicPr>
            <p:cNvPr id="22" name="Picture 21" descr="cranium.JPG">
              <a:extLst>
                <a:ext uri="{FF2B5EF4-FFF2-40B4-BE49-F238E27FC236}">
                  <a16:creationId xmlns:a16="http://schemas.microsoft.com/office/drawing/2014/main" id="{8FE3E181-110C-4247-B3EE-E9292E302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96698" y="2584422"/>
              <a:ext cx="999062" cy="473844"/>
            </a:xfrm>
            <a:prstGeom prst="rect">
              <a:avLst/>
            </a:prstGeom>
          </p:spPr>
        </p:pic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A62B4D49-7DEF-D242-8763-FAD4912DE9A3}"/>
                </a:ext>
              </a:extLst>
            </p:cNvPr>
            <p:cNvSpPr/>
            <p:nvPr/>
          </p:nvSpPr>
          <p:spPr>
            <a:xfrm>
              <a:off x="8150348" y="2699871"/>
              <a:ext cx="89675" cy="27271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Right Brace 24">
              <a:extLst>
                <a:ext uri="{FF2B5EF4-FFF2-40B4-BE49-F238E27FC236}">
                  <a16:creationId xmlns:a16="http://schemas.microsoft.com/office/drawing/2014/main" id="{3D2A97F0-D876-3B4A-ABB9-4660725AE935}"/>
                </a:ext>
              </a:extLst>
            </p:cNvPr>
            <p:cNvSpPr/>
            <p:nvPr/>
          </p:nvSpPr>
          <p:spPr>
            <a:xfrm>
              <a:off x="9421373" y="2295950"/>
              <a:ext cx="89675" cy="759477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Right Brace 25">
              <a:extLst>
                <a:ext uri="{FF2B5EF4-FFF2-40B4-BE49-F238E27FC236}">
                  <a16:creationId xmlns:a16="http://schemas.microsoft.com/office/drawing/2014/main" id="{70B8240B-8D1A-B644-A3F5-0818FDFFF51A}"/>
                </a:ext>
              </a:extLst>
            </p:cNvPr>
            <p:cNvSpPr/>
            <p:nvPr/>
          </p:nvSpPr>
          <p:spPr>
            <a:xfrm>
              <a:off x="10129850" y="2581279"/>
              <a:ext cx="89675" cy="47414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Right Brace 26">
              <a:extLst>
                <a:ext uri="{FF2B5EF4-FFF2-40B4-BE49-F238E27FC236}">
                  <a16:creationId xmlns:a16="http://schemas.microsoft.com/office/drawing/2014/main" id="{C3762338-EB06-3949-8484-3181A3F22A49}"/>
                </a:ext>
              </a:extLst>
            </p:cNvPr>
            <p:cNvSpPr/>
            <p:nvPr/>
          </p:nvSpPr>
          <p:spPr>
            <a:xfrm>
              <a:off x="11015593" y="2733296"/>
              <a:ext cx="89675" cy="27271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Right Brace 27">
              <a:extLst>
                <a:ext uri="{FF2B5EF4-FFF2-40B4-BE49-F238E27FC236}">
                  <a16:creationId xmlns:a16="http://schemas.microsoft.com/office/drawing/2014/main" id="{907C4153-8F3A-A744-8793-56FFE3881C18}"/>
                </a:ext>
              </a:extLst>
            </p:cNvPr>
            <p:cNvSpPr/>
            <p:nvPr/>
          </p:nvSpPr>
          <p:spPr>
            <a:xfrm>
              <a:off x="8791943" y="2469348"/>
              <a:ext cx="89675" cy="567379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Right Brace 28">
              <a:extLst>
                <a:ext uri="{FF2B5EF4-FFF2-40B4-BE49-F238E27FC236}">
                  <a16:creationId xmlns:a16="http://schemas.microsoft.com/office/drawing/2014/main" id="{1B0B8891-CA3A-8F40-A4A2-59732DB82397}"/>
                </a:ext>
              </a:extLst>
            </p:cNvPr>
            <p:cNvSpPr/>
            <p:nvPr/>
          </p:nvSpPr>
          <p:spPr>
            <a:xfrm rot="5400000">
              <a:off x="7671075" y="2704429"/>
              <a:ext cx="89676" cy="868862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Right Brace 29">
              <a:extLst>
                <a:ext uri="{FF2B5EF4-FFF2-40B4-BE49-F238E27FC236}">
                  <a16:creationId xmlns:a16="http://schemas.microsoft.com/office/drawing/2014/main" id="{FE41F29B-26A2-3B49-BD10-10CD15CBC9A1}"/>
                </a:ext>
              </a:extLst>
            </p:cNvPr>
            <p:cNvSpPr/>
            <p:nvPr/>
          </p:nvSpPr>
          <p:spPr>
            <a:xfrm rot="5400000">
              <a:off x="8550215" y="3113794"/>
              <a:ext cx="83501" cy="28956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Right Brace 30">
              <a:extLst>
                <a:ext uri="{FF2B5EF4-FFF2-40B4-BE49-F238E27FC236}">
                  <a16:creationId xmlns:a16="http://schemas.microsoft.com/office/drawing/2014/main" id="{1F754B94-3CD0-E645-A1B2-BF9355D02205}"/>
                </a:ext>
              </a:extLst>
            </p:cNvPr>
            <p:cNvSpPr/>
            <p:nvPr/>
          </p:nvSpPr>
          <p:spPr>
            <a:xfrm rot="5400000">
              <a:off x="9169092" y="3016228"/>
              <a:ext cx="83501" cy="28956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Right Brace 31">
              <a:extLst>
                <a:ext uri="{FF2B5EF4-FFF2-40B4-BE49-F238E27FC236}">
                  <a16:creationId xmlns:a16="http://schemas.microsoft.com/office/drawing/2014/main" id="{4860473B-E60F-674A-BAF1-D31DDE41A2F9}"/>
                </a:ext>
              </a:extLst>
            </p:cNvPr>
            <p:cNvSpPr/>
            <p:nvPr/>
          </p:nvSpPr>
          <p:spPr>
            <a:xfrm rot="5400000">
              <a:off x="9805573" y="3038913"/>
              <a:ext cx="83501" cy="28956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" name="Right Brace 32">
              <a:extLst>
                <a:ext uri="{FF2B5EF4-FFF2-40B4-BE49-F238E27FC236}">
                  <a16:creationId xmlns:a16="http://schemas.microsoft.com/office/drawing/2014/main" id="{74664AC2-62CD-3E4A-B6D7-E5B803CAE5CB}"/>
                </a:ext>
              </a:extLst>
            </p:cNvPr>
            <p:cNvSpPr/>
            <p:nvPr/>
          </p:nvSpPr>
          <p:spPr>
            <a:xfrm rot="5400000">
              <a:off x="10668601" y="2873344"/>
              <a:ext cx="83502" cy="537212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9EDC4D0-C175-FC40-ADD1-E897210BE6E8}"/>
              </a:ext>
            </a:extLst>
          </p:cNvPr>
          <p:cNvSpPr txBox="1"/>
          <p:nvPr/>
        </p:nvSpPr>
        <p:spPr>
          <a:xfrm>
            <a:off x="695059" y="969780"/>
            <a:ext cx="4785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3D geometric morphometrics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51667CC-26A6-EB49-A6B8-C565E7DCAB75}"/>
              </a:ext>
            </a:extLst>
          </p:cNvPr>
          <p:cNvSpPr txBox="1"/>
          <p:nvPr/>
        </p:nvSpPr>
        <p:spPr>
          <a:xfrm>
            <a:off x="7460815" y="969780"/>
            <a:ext cx="356475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Linear measurements</a:t>
            </a:r>
          </a:p>
        </p:txBody>
      </p:sp>
    </p:spTree>
    <p:extLst>
      <p:ext uri="{BB962C8B-B14F-4D97-AF65-F5344CB8AC3E}">
        <p14:creationId xmlns:p14="http://schemas.microsoft.com/office/powerpoint/2010/main" val="245539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130BA9-D0FA-DD49-AF1F-A988AB497BE4}"/>
              </a:ext>
            </a:extLst>
          </p:cNvPr>
          <p:cNvSpPr txBox="1"/>
          <p:nvPr/>
        </p:nvSpPr>
        <p:spPr>
          <a:xfrm>
            <a:off x="746885" y="814388"/>
            <a:ext cx="5610225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Software Used</a:t>
            </a:r>
          </a:p>
          <a:p>
            <a:pPr marL="285750" indent="-285750">
              <a:buFontTx/>
              <a:buChar char="-"/>
            </a:pPr>
            <a:r>
              <a:rPr lang="en-US" sz="3500" dirty="0"/>
              <a:t>R</a:t>
            </a:r>
          </a:p>
          <a:p>
            <a:pPr marL="742950" lvl="1" indent="-285750">
              <a:buFontTx/>
              <a:buChar char="-"/>
            </a:pPr>
            <a:r>
              <a:rPr lang="en-US" sz="3500" dirty="0" err="1"/>
              <a:t>Geomorph</a:t>
            </a:r>
            <a:r>
              <a:rPr lang="en-US" sz="3500" dirty="0"/>
              <a:t>/Morpho/ RRPP</a:t>
            </a:r>
          </a:p>
          <a:p>
            <a:pPr marL="742950" lvl="1" indent="-285750">
              <a:buFontTx/>
              <a:buChar char="-"/>
            </a:pPr>
            <a:r>
              <a:rPr lang="en-US" sz="3500" dirty="0" err="1"/>
              <a:t>Phytools</a:t>
            </a:r>
            <a:r>
              <a:rPr lang="en-US" sz="3500" dirty="0"/>
              <a:t>/ape/Geiger/ </a:t>
            </a:r>
            <a:r>
              <a:rPr lang="en-US" sz="3500" dirty="0" err="1"/>
              <a:t>Ouwie</a:t>
            </a:r>
            <a:r>
              <a:rPr lang="en-US" sz="3500" dirty="0"/>
              <a:t>/lots more</a:t>
            </a:r>
          </a:p>
          <a:p>
            <a:pPr marL="285750" indent="-285750">
              <a:buFontTx/>
              <a:buChar char="-"/>
            </a:pPr>
            <a:r>
              <a:rPr lang="en-US" sz="3500" dirty="0"/>
              <a:t>Checkpoint</a:t>
            </a:r>
          </a:p>
          <a:p>
            <a:pPr marL="285750" indent="-285750">
              <a:buFontTx/>
              <a:buChar char="-"/>
            </a:pPr>
            <a:r>
              <a:rPr lang="en-US" sz="3500" dirty="0"/>
              <a:t> </a:t>
            </a:r>
            <a:r>
              <a:rPr lang="en-US" sz="3500" dirty="0" err="1"/>
              <a:t>SlicerMorph</a:t>
            </a:r>
            <a:endParaRPr lang="en-US" sz="3500" dirty="0"/>
          </a:p>
          <a:p>
            <a:pPr marL="285750" indent="-285750">
              <a:buFontTx/>
              <a:buChar char="-"/>
            </a:pPr>
            <a:r>
              <a:rPr lang="en-US" sz="3500" dirty="0" err="1"/>
              <a:t>NextEngine</a:t>
            </a:r>
            <a:r>
              <a:rPr lang="en-US" sz="3500" dirty="0"/>
              <a:t> Scan Studios</a:t>
            </a:r>
          </a:p>
          <a:p>
            <a:pPr marL="285750" indent="-285750">
              <a:buFontTx/>
              <a:buChar char="-"/>
            </a:pPr>
            <a:endParaRPr lang="en-US" sz="3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74516A-4CD9-C84C-A7CC-B93887659EF4}"/>
              </a:ext>
            </a:extLst>
          </p:cNvPr>
          <p:cNvSpPr txBox="1"/>
          <p:nvPr/>
        </p:nvSpPr>
        <p:spPr>
          <a:xfrm>
            <a:off x="6357112" y="814388"/>
            <a:ext cx="5349114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Software to get better at/learn:</a:t>
            </a:r>
          </a:p>
          <a:p>
            <a:pPr marL="285750" indent="-285750">
              <a:buFontTx/>
              <a:buChar char="-"/>
            </a:pPr>
            <a:r>
              <a:rPr lang="en-US" sz="3500" dirty="0"/>
              <a:t>Various R packages</a:t>
            </a:r>
          </a:p>
          <a:p>
            <a:pPr marL="285750" indent="-285750">
              <a:buFontTx/>
              <a:buChar char="-"/>
            </a:pPr>
            <a:r>
              <a:rPr lang="en-US" sz="3500" dirty="0" err="1"/>
              <a:t>SlicerMorph</a:t>
            </a:r>
            <a:endParaRPr lang="en-US" sz="3500" dirty="0"/>
          </a:p>
          <a:p>
            <a:pPr marL="285750" indent="-285750">
              <a:buFontTx/>
              <a:buChar char="-"/>
            </a:pPr>
            <a:r>
              <a:rPr lang="en-US" sz="3500" dirty="0"/>
              <a:t>Everything related to CT scanning</a:t>
            </a:r>
          </a:p>
          <a:p>
            <a:pPr marL="285750" indent="-285750">
              <a:buFontTx/>
              <a:buChar char="-"/>
            </a:pP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2651768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68</Words>
  <Application>Microsoft Macintosh PowerPoint</Application>
  <PresentationFormat>Widescreen</PresentationFormat>
  <Paragraphs>18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cjlaw</dc:creator>
  <cp:lastModifiedBy>cjlaw</cp:lastModifiedBy>
  <cp:revision>8</cp:revision>
  <dcterms:created xsi:type="dcterms:W3CDTF">2020-05-18T17:48:25Z</dcterms:created>
  <dcterms:modified xsi:type="dcterms:W3CDTF">2020-05-18T18:24:04Z</dcterms:modified>
</cp:coreProperties>
</file>

<file path=docProps/thumbnail.jpeg>
</file>